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42" d="100"/>
          <a:sy n="142" d="100"/>
        </p:scale>
        <p:origin x="120"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529D7-AA3A-ABC5-9F42-AD75F39A4C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5884CE-C269-DF18-1D58-7601231F2F7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26791B-8E82-F5B7-2F13-558B9CD467C9}"/>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5" name="Footer Placeholder 4">
            <a:extLst>
              <a:ext uri="{FF2B5EF4-FFF2-40B4-BE49-F238E27FC236}">
                <a16:creationId xmlns:a16="http://schemas.microsoft.com/office/drawing/2014/main" id="{1E578E3A-2657-D2EF-65CA-D0EE3C0E75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970536-4E00-DE55-DB41-F2841D81F97E}"/>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1995695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9CC7E-2CD8-8D74-0FA9-058B3635B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4C410C-32E0-36CE-2797-587E7C2DD9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70B5F8-0514-A2B7-BC5D-56AA3B469261}"/>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5" name="Footer Placeholder 4">
            <a:extLst>
              <a:ext uri="{FF2B5EF4-FFF2-40B4-BE49-F238E27FC236}">
                <a16:creationId xmlns:a16="http://schemas.microsoft.com/office/drawing/2014/main" id="{22AD0E68-8E38-AFFC-2144-9F1D91C8C8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49919C-AB9F-52E1-2B13-5545464F8A51}"/>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1403249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C23EBA-7443-008B-996A-8E10938205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AE94005-5E8F-74BC-6A53-D19E93ACD23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BFA743-2EBA-572B-C057-AE4CBC5265C8}"/>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5" name="Footer Placeholder 4">
            <a:extLst>
              <a:ext uri="{FF2B5EF4-FFF2-40B4-BE49-F238E27FC236}">
                <a16:creationId xmlns:a16="http://schemas.microsoft.com/office/drawing/2014/main" id="{095A1F4F-E56E-3E94-9E40-BCBE69217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09923D-E887-1AA7-FF11-0A669A3C2636}"/>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545151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BDAC9-1AAD-A1A4-8F2B-967FE76381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DB4D1A-8B7E-1E3F-9D79-1BB2658048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13F059-70DC-549B-D124-47AD47C76B72}"/>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5" name="Footer Placeholder 4">
            <a:extLst>
              <a:ext uri="{FF2B5EF4-FFF2-40B4-BE49-F238E27FC236}">
                <a16:creationId xmlns:a16="http://schemas.microsoft.com/office/drawing/2014/main" id="{263A2EAA-D141-31E9-4839-C1DE077384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1E2F72-639C-7EF5-E6D8-19A473D1780B}"/>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709816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DEB53-910E-3194-E4D2-03D86B5217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9E1C79-FCF4-0F1B-8883-4CDC928C3B8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7C1E23-F7C6-12F1-F292-6D1A3141428A}"/>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5" name="Footer Placeholder 4">
            <a:extLst>
              <a:ext uri="{FF2B5EF4-FFF2-40B4-BE49-F238E27FC236}">
                <a16:creationId xmlns:a16="http://schemas.microsoft.com/office/drawing/2014/main" id="{F2CBA899-1083-8DE7-A29D-998170CCAB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CE6096-9AC8-B9B7-C4BE-29742FBBB9E5}"/>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3708053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98264-C86B-8BA9-725A-99F50BA96D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1F68B18-60FC-89D7-D48E-129560CD2B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3B4C39-1BDB-BEAB-A042-93714EC200B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9D45CD4-9A44-A816-B9D8-3D29F5720FF6}"/>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6" name="Footer Placeholder 5">
            <a:extLst>
              <a:ext uri="{FF2B5EF4-FFF2-40B4-BE49-F238E27FC236}">
                <a16:creationId xmlns:a16="http://schemas.microsoft.com/office/drawing/2014/main" id="{04418DBB-DB7B-FED6-EC7A-8EAD404367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88BA9E-DDF5-10BD-9D7F-35A52BE673F9}"/>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1660844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DEA38-7D97-6B3B-2671-A48BEA2FE2C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381B42D-5FA1-2F0D-228A-1AC02CD5614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B2BDD39-36F0-BD92-0325-5861C084C0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DFFFA10-510C-A1D6-9AC9-45A66D7D28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1CB117-6920-8661-8387-5D605DF1A80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0F51DE-B0D2-7B5E-60A0-74DE02294C14}"/>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8" name="Footer Placeholder 7">
            <a:extLst>
              <a:ext uri="{FF2B5EF4-FFF2-40B4-BE49-F238E27FC236}">
                <a16:creationId xmlns:a16="http://schemas.microsoft.com/office/drawing/2014/main" id="{5DA79BC7-CE38-D9F8-976C-670F291DE8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EAC941F-2AFD-C506-E579-F22DFDB2A3CA}"/>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7922678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161F4-0580-B3FD-01BC-49F3CEB473F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61E66A-8888-0158-B862-11E3D10692C1}"/>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4" name="Footer Placeholder 3">
            <a:extLst>
              <a:ext uri="{FF2B5EF4-FFF2-40B4-BE49-F238E27FC236}">
                <a16:creationId xmlns:a16="http://schemas.microsoft.com/office/drawing/2014/main" id="{943F8CA9-3ED2-A1DD-EEAB-5240127534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324FC22-D6C7-EB89-A7B8-C23363898C9E}"/>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27570362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C10F1D-FA2D-16FC-F8C7-C38AACC8F578}"/>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3" name="Footer Placeholder 2">
            <a:extLst>
              <a:ext uri="{FF2B5EF4-FFF2-40B4-BE49-F238E27FC236}">
                <a16:creationId xmlns:a16="http://schemas.microsoft.com/office/drawing/2014/main" id="{659060AD-6D41-AFB0-0605-BDD4B8413D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0F7F4D9-56E4-F8CA-25EE-2778F0DDBAC5}"/>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4970548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D3301-3D04-1550-1C8D-2741FF1094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F5D222F-A40D-62A3-B5C1-07DD1D2574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22432C4-8636-094A-1063-DFC548F6A1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D1E9BB-6F01-CA7F-8A1E-F46388AC7092}"/>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6" name="Footer Placeholder 5">
            <a:extLst>
              <a:ext uri="{FF2B5EF4-FFF2-40B4-BE49-F238E27FC236}">
                <a16:creationId xmlns:a16="http://schemas.microsoft.com/office/drawing/2014/main" id="{45769E61-1D74-71BB-40E8-9D82538A28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0328A2-DB30-85B2-A5F8-8ACC3BBBE41A}"/>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488826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68E60-CB01-FC01-1938-C33D79AB2D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3739A-53CD-2BE7-D7B3-0C82DE6248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582FC00-5847-A083-ED12-518056CEB5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EB7CBF-46E0-83D1-0C95-B31636B4E6D7}"/>
              </a:ext>
            </a:extLst>
          </p:cNvPr>
          <p:cNvSpPr>
            <a:spLocks noGrp="1"/>
          </p:cNvSpPr>
          <p:nvPr>
            <p:ph type="dt" sz="half" idx="10"/>
          </p:nvPr>
        </p:nvSpPr>
        <p:spPr/>
        <p:txBody>
          <a:bodyPr/>
          <a:lstStyle/>
          <a:p>
            <a:fld id="{91588930-3D5C-4CE1-8742-75639556184A}" type="datetimeFigureOut">
              <a:rPr lang="en-US" smtClean="0"/>
              <a:t>5/13/2024</a:t>
            </a:fld>
            <a:endParaRPr lang="en-US"/>
          </a:p>
        </p:txBody>
      </p:sp>
      <p:sp>
        <p:nvSpPr>
          <p:cNvPr id="6" name="Footer Placeholder 5">
            <a:extLst>
              <a:ext uri="{FF2B5EF4-FFF2-40B4-BE49-F238E27FC236}">
                <a16:creationId xmlns:a16="http://schemas.microsoft.com/office/drawing/2014/main" id="{62B6EE1C-D8F9-8CDD-5B16-BEB2737FAC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E404CF-DD61-B368-5625-6F4C1255D4D9}"/>
              </a:ext>
            </a:extLst>
          </p:cNvPr>
          <p:cNvSpPr>
            <a:spLocks noGrp="1"/>
          </p:cNvSpPr>
          <p:nvPr>
            <p:ph type="sldNum" sz="quarter" idx="12"/>
          </p:nvPr>
        </p:nvSpPr>
        <p:spPr/>
        <p:txBody>
          <a:bodyPr/>
          <a:lstStyle/>
          <a:p>
            <a:fld id="{DF38A88D-73D4-4450-8ACE-79F4375F69C8}" type="slidenum">
              <a:rPr lang="en-US" smtClean="0"/>
              <a:t>‹#›</a:t>
            </a:fld>
            <a:endParaRPr lang="en-US"/>
          </a:p>
        </p:txBody>
      </p:sp>
    </p:spTree>
    <p:extLst>
      <p:ext uri="{BB962C8B-B14F-4D97-AF65-F5344CB8AC3E}">
        <p14:creationId xmlns:p14="http://schemas.microsoft.com/office/powerpoint/2010/main" val="3013007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BCA0B3-7FB0-B2E8-5C65-B35021B8E4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5173E0-553E-726E-1725-B8033FC344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5F7906-4EA7-F006-1F5A-8D7749F5D6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1588930-3D5C-4CE1-8742-75639556184A}" type="datetimeFigureOut">
              <a:rPr lang="en-US" smtClean="0"/>
              <a:t>5/13/2024</a:t>
            </a:fld>
            <a:endParaRPr lang="en-US"/>
          </a:p>
        </p:txBody>
      </p:sp>
      <p:sp>
        <p:nvSpPr>
          <p:cNvPr id="5" name="Footer Placeholder 4">
            <a:extLst>
              <a:ext uri="{FF2B5EF4-FFF2-40B4-BE49-F238E27FC236}">
                <a16:creationId xmlns:a16="http://schemas.microsoft.com/office/drawing/2014/main" id="{62004726-8AAD-BBD9-D6E9-32282C80B3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E6DAD3D-1A5C-E728-B84E-13F73D164D4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F38A88D-73D4-4450-8ACE-79F4375F69C8}" type="slidenum">
              <a:rPr lang="en-US" smtClean="0"/>
              <a:t>‹#›</a:t>
            </a:fld>
            <a:endParaRPr lang="en-US"/>
          </a:p>
        </p:txBody>
      </p:sp>
    </p:spTree>
    <p:extLst>
      <p:ext uri="{BB962C8B-B14F-4D97-AF65-F5344CB8AC3E}">
        <p14:creationId xmlns:p14="http://schemas.microsoft.com/office/powerpoint/2010/main" val="361754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1157B-B447-738A-C782-10F98B27FFDA}"/>
              </a:ext>
            </a:extLst>
          </p:cNvPr>
          <p:cNvSpPr>
            <a:spLocks noGrp="1"/>
          </p:cNvSpPr>
          <p:nvPr>
            <p:ph type="ctrTitle"/>
          </p:nvPr>
        </p:nvSpPr>
        <p:spPr>
          <a:xfrm>
            <a:off x="3882887" y="2337559"/>
            <a:ext cx="4426226" cy="1091441"/>
          </a:xfrm>
          <a:solidFill>
            <a:schemeClr val="bg1">
              <a:alpha val="60000"/>
            </a:schemeClr>
          </a:solidFill>
        </p:spPr>
        <p:txBody>
          <a:bodyPr>
            <a:normAutofit/>
          </a:bodyPr>
          <a:lstStyle/>
          <a:p>
            <a:r>
              <a:rPr lang="en-US" dirty="0">
                <a:latin typeface="Arial Black" panose="020B0A04020102020204" pitchFamily="34" charset="0"/>
              </a:rPr>
              <a:t>Wildfires</a:t>
            </a:r>
          </a:p>
        </p:txBody>
      </p:sp>
      <p:sp>
        <p:nvSpPr>
          <p:cNvPr id="3" name="Subtitle 2">
            <a:extLst>
              <a:ext uri="{FF2B5EF4-FFF2-40B4-BE49-F238E27FC236}">
                <a16:creationId xmlns:a16="http://schemas.microsoft.com/office/drawing/2014/main" id="{566B0CBB-90AA-EFD7-BA41-0199A05BA25A}"/>
              </a:ext>
            </a:extLst>
          </p:cNvPr>
          <p:cNvSpPr>
            <a:spLocks noGrp="1"/>
          </p:cNvSpPr>
          <p:nvPr>
            <p:ph type="subTitle" idx="1"/>
          </p:nvPr>
        </p:nvSpPr>
        <p:spPr>
          <a:xfrm>
            <a:off x="4809711" y="3650973"/>
            <a:ext cx="2572578" cy="1600199"/>
          </a:xfrm>
          <a:solidFill>
            <a:schemeClr val="bg1">
              <a:alpha val="50000"/>
            </a:schemeClr>
          </a:solidFill>
        </p:spPr>
        <p:txBody>
          <a:bodyPr>
            <a:normAutofit fontScale="92500" lnSpcReduction="10000"/>
          </a:bodyPr>
          <a:lstStyle/>
          <a:p>
            <a:r>
              <a:rPr lang="en-US" dirty="0">
                <a:latin typeface="Arial" panose="020B0604020202020204" pitchFamily="34" charset="0"/>
                <a:cs typeface="Arial" panose="020B0604020202020204" pitchFamily="34" charset="0"/>
              </a:rPr>
              <a:t>David Spir</a:t>
            </a:r>
          </a:p>
          <a:p>
            <a:r>
              <a:rPr lang="en-US" dirty="0">
                <a:latin typeface="Arial" panose="020B0604020202020204" pitchFamily="34" charset="0"/>
                <a:cs typeface="Arial" panose="020B0604020202020204" pitchFamily="34" charset="0"/>
              </a:rPr>
              <a:t>Alexis Rojas</a:t>
            </a:r>
          </a:p>
          <a:p>
            <a:r>
              <a:rPr lang="en-US" dirty="0">
                <a:latin typeface="Arial" panose="020B0604020202020204" pitchFamily="34" charset="0"/>
                <a:cs typeface="Arial" panose="020B0604020202020204" pitchFamily="34" charset="0"/>
              </a:rPr>
              <a:t>Artem </a:t>
            </a:r>
            <a:r>
              <a:rPr lang="en-US" dirty="0" err="1">
                <a:latin typeface="Arial" panose="020B0604020202020204" pitchFamily="34" charset="0"/>
                <a:cs typeface="Arial" panose="020B0604020202020204" pitchFamily="34" charset="0"/>
              </a:rPr>
              <a:t>Zalivchiy</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Eduardo Mestre</a:t>
            </a:r>
          </a:p>
        </p:txBody>
      </p:sp>
    </p:spTree>
    <p:extLst>
      <p:ext uri="{BB962C8B-B14F-4D97-AF65-F5344CB8AC3E}">
        <p14:creationId xmlns:p14="http://schemas.microsoft.com/office/powerpoint/2010/main" val="2970559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DFD5B-BD91-30D1-7148-0A86E38BEA3A}"/>
              </a:ext>
            </a:extLst>
          </p:cNvPr>
          <p:cNvSpPr>
            <a:spLocks noGrp="1"/>
          </p:cNvSpPr>
          <p:nvPr>
            <p:ph type="title"/>
          </p:nvPr>
        </p:nvSpPr>
        <p:spPr>
          <a:xfrm>
            <a:off x="2499692" y="805207"/>
            <a:ext cx="6564796" cy="1169367"/>
          </a:xfrm>
          <a:solidFill>
            <a:schemeClr val="bg1">
              <a:alpha val="60000"/>
            </a:schemeClr>
          </a:solidFill>
        </p:spPr>
        <p:txBody>
          <a:bodyPr/>
          <a:lstStyle/>
          <a:p>
            <a:pPr algn="ctr"/>
            <a:r>
              <a:rPr lang="en-US" dirty="0">
                <a:latin typeface="Arial Black" panose="020B0A04020102020204" pitchFamily="34" charset="0"/>
              </a:rPr>
              <a:t>Introduction</a:t>
            </a:r>
          </a:p>
        </p:txBody>
      </p:sp>
      <p:sp>
        <p:nvSpPr>
          <p:cNvPr id="3" name="Content Placeholder 2">
            <a:extLst>
              <a:ext uri="{FF2B5EF4-FFF2-40B4-BE49-F238E27FC236}">
                <a16:creationId xmlns:a16="http://schemas.microsoft.com/office/drawing/2014/main" id="{4F777C57-85D5-3938-C97A-FDD017E19928}"/>
              </a:ext>
            </a:extLst>
          </p:cNvPr>
          <p:cNvSpPr>
            <a:spLocks noGrp="1"/>
          </p:cNvSpPr>
          <p:nvPr>
            <p:ph idx="1"/>
          </p:nvPr>
        </p:nvSpPr>
        <p:spPr>
          <a:xfrm>
            <a:off x="838200" y="2134462"/>
            <a:ext cx="10515600" cy="3268801"/>
          </a:xfrm>
          <a:solidFill>
            <a:schemeClr val="bg1"/>
          </a:solidFill>
        </p:spPr>
        <p:txBody>
          <a:bodyPr/>
          <a:lstStyle/>
          <a:p>
            <a:r>
              <a:rPr lang="en-US" b="0" i="0" dirty="0">
                <a:effectLst/>
                <a:highlight>
                  <a:srgbClr val="FFFFFF"/>
                </a:highlight>
                <a:latin typeface="system-ui"/>
              </a:rPr>
              <a:t>A wildfire is an uncontrolled fire that burns in wildland vegetations, including rural areas, shrublands/grasslands, savannas, croplands, forests, and more. </a:t>
            </a:r>
          </a:p>
          <a:p>
            <a:r>
              <a:rPr lang="en-US" b="0" i="0" dirty="0">
                <a:effectLst/>
                <a:highlight>
                  <a:srgbClr val="FFFFFF"/>
                </a:highlight>
                <a:latin typeface="system-ui"/>
              </a:rPr>
              <a:t>We will be using several datasets that will help us identify how much area is burnt every week per country, the total land area burnt per year, as well as the type of land (ecosystem) burnt per year. </a:t>
            </a:r>
          </a:p>
          <a:p>
            <a:r>
              <a:rPr lang="en-US" b="0" i="0" dirty="0">
                <a:effectLst/>
                <a:highlight>
                  <a:srgbClr val="FFFFFF"/>
                </a:highlight>
                <a:latin typeface="system-ui"/>
              </a:rPr>
              <a:t>The data we will be using were taken from the years 2012-2022</a:t>
            </a:r>
            <a:endParaRPr lang="en-US" dirty="0"/>
          </a:p>
        </p:txBody>
      </p:sp>
    </p:spTree>
    <p:extLst>
      <p:ext uri="{BB962C8B-B14F-4D97-AF65-F5344CB8AC3E}">
        <p14:creationId xmlns:p14="http://schemas.microsoft.com/office/powerpoint/2010/main" val="790582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8D863-AB03-F72F-E806-B265210CEF37}"/>
              </a:ext>
            </a:extLst>
          </p:cNvPr>
          <p:cNvSpPr>
            <a:spLocks noGrp="1"/>
          </p:cNvSpPr>
          <p:nvPr>
            <p:ph type="title"/>
          </p:nvPr>
        </p:nvSpPr>
        <p:spPr>
          <a:xfrm>
            <a:off x="831850" y="371475"/>
            <a:ext cx="10528300" cy="1146175"/>
          </a:xfrm>
        </p:spPr>
        <p:txBody>
          <a:bodyPr>
            <a:noAutofit/>
          </a:bodyPr>
          <a:lstStyle/>
          <a:p>
            <a:r>
              <a:rPr lang="en-US" sz="3200" u="sng" dirty="0">
                <a:latin typeface="Arial Black" panose="020B0A04020102020204" pitchFamily="34" charset="0"/>
              </a:rPr>
              <a:t>Cumulative Area Burnt by Wildfires per Week</a:t>
            </a:r>
          </a:p>
        </p:txBody>
      </p:sp>
      <p:pic>
        <p:nvPicPr>
          <p:cNvPr id="5" name="Content Placeholder 4">
            <a:extLst>
              <a:ext uri="{FF2B5EF4-FFF2-40B4-BE49-F238E27FC236}">
                <a16:creationId xmlns:a16="http://schemas.microsoft.com/office/drawing/2014/main" id="{7157C8EE-6783-939D-1D9D-6D4060EB036A}"/>
              </a:ext>
            </a:extLst>
          </p:cNvPr>
          <p:cNvPicPr>
            <a:picLocks noGrp="1" noChangeAspect="1"/>
          </p:cNvPicPr>
          <p:nvPr>
            <p:ph idx="1"/>
          </p:nvPr>
        </p:nvPicPr>
        <p:blipFill rotWithShape="1">
          <a:blip r:embed="rId2"/>
          <a:srcRect b="2763"/>
          <a:stretch/>
        </p:blipFill>
        <p:spPr>
          <a:xfrm>
            <a:off x="838200" y="2432964"/>
            <a:ext cx="7567332" cy="2538165"/>
          </a:xfrm>
        </p:spPr>
      </p:pic>
      <p:pic>
        <p:nvPicPr>
          <p:cNvPr id="7" name="Picture 6">
            <a:extLst>
              <a:ext uri="{FF2B5EF4-FFF2-40B4-BE49-F238E27FC236}">
                <a16:creationId xmlns:a16="http://schemas.microsoft.com/office/drawing/2014/main" id="{AB1DC0F6-1913-774B-022B-21D58E3816A9}"/>
              </a:ext>
            </a:extLst>
          </p:cNvPr>
          <p:cNvPicPr>
            <a:picLocks noChangeAspect="1"/>
          </p:cNvPicPr>
          <p:nvPr/>
        </p:nvPicPr>
        <p:blipFill rotWithShape="1">
          <a:blip r:embed="rId3"/>
          <a:srcRect b="4081"/>
          <a:stretch/>
        </p:blipFill>
        <p:spPr>
          <a:xfrm>
            <a:off x="8405532" y="2432965"/>
            <a:ext cx="2441126" cy="2538165"/>
          </a:xfrm>
          <a:prstGeom prst="rect">
            <a:avLst/>
          </a:prstGeom>
        </p:spPr>
      </p:pic>
      <p:sp>
        <p:nvSpPr>
          <p:cNvPr id="9" name="TextBox 8">
            <a:extLst>
              <a:ext uri="{FF2B5EF4-FFF2-40B4-BE49-F238E27FC236}">
                <a16:creationId xmlns:a16="http://schemas.microsoft.com/office/drawing/2014/main" id="{180A3E70-8E9F-79CA-4EEC-863BA612EB2A}"/>
              </a:ext>
            </a:extLst>
          </p:cNvPr>
          <p:cNvSpPr txBox="1"/>
          <p:nvPr/>
        </p:nvSpPr>
        <p:spPr>
          <a:xfrm>
            <a:off x="1022350" y="1440530"/>
            <a:ext cx="10147300" cy="646331"/>
          </a:xfrm>
          <a:prstGeom prst="rect">
            <a:avLst/>
          </a:prstGeom>
          <a:noFill/>
        </p:spPr>
        <p:txBody>
          <a:bodyPr wrap="square">
            <a:spAutoFit/>
          </a:bodyPr>
          <a:lstStyle/>
          <a:p>
            <a:pPr algn="ctr" fontAlgn="base"/>
            <a:r>
              <a:rPr lang="en-US" b="0" i="0" dirty="0">
                <a:effectLst/>
                <a:latin typeface="Inter"/>
              </a:rPr>
              <a:t>To help track the evolution of wildfires across the year, it is important to tak</a:t>
            </a:r>
            <a:r>
              <a:rPr lang="en-US" dirty="0">
                <a:latin typeface="Inter"/>
              </a:rPr>
              <a:t>e note of their weekly progression. </a:t>
            </a:r>
            <a:endParaRPr lang="en-US" b="0" i="0" dirty="0">
              <a:effectLst/>
              <a:latin typeface="Inter"/>
            </a:endParaRPr>
          </a:p>
        </p:txBody>
      </p:sp>
    </p:spTree>
    <p:extLst>
      <p:ext uri="{BB962C8B-B14F-4D97-AF65-F5344CB8AC3E}">
        <p14:creationId xmlns:p14="http://schemas.microsoft.com/office/powerpoint/2010/main" val="14493774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pic>
        <p:nvPicPr>
          <p:cNvPr id="4" name="Picture 3" descr="A graph of a line&#10;&#10;Description automatically generated with medium confidence">
            <a:extLst>
              <a:ext uri="{FF2B5EF4-FFF2-40B4-BE49-F238E27FC236}">
                <a16:creationId xmlns:a16="http://schemas.microsoft.com/office/drawing/2014/main" id="{B1B1AC0C-70CB-227A-A72B-3AD33F2427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2266" y="452660"/>
            <a:ext cx="8707467" cy="4664136"/>
          </a:xfrm>
          <a:prstGeom prst="rect">
            <a:avLst/>
          </a:prstGeom>
        </p:spPr>
      </p:pic>
      <p:sp>
        <p:nvSpPr>
          <p:cNvPr id="10" name="TextBox 9">
            <a:extLst>
              <a:ext uri="{FF2B5EF4-FFF2-40B4-BE49-F238E27FC236}">
                <a16:creationId xmlns:a16="http://schemas.microsoft.com/office/drawing/2014/main" id="{25934207-6D62-A743-9122-79FCE508BA99}"/>
              </a:ext>
            </a:extLst>
          </p:cNvPr>
          <p:cNvSpPr txBox="1"/>
          <p:nvPr/>
        </p:nvSpPr>
        <p:spPr>
          <a:xfrm>
            <a:off x="1977689" y="5307496"/>
            <a:ext cx="8236620" cy="923330"/>
          </a:xfrm>
          <a:prstGeom prst="rect">
            <a:avLst/>
          </a:prstGeom>
          <a:noFill/>
        </p:spPr>
        <p:txBody>
          <a:bodyPr wrap="square" rtlCol="0">
            <a:spAutoFit/>
          </a:bodyPr>
          <a:lstStyle/>
          <a:p>
            <a:pPr algn="ctr"/>
            <a:r>
              <a:rPr lang="en-US" dirty="0"/>
              <a:t>The graph visually represents the weekly progression of wildfires around the world.</a:t>
            </a:r>
          </a:p>
          <a:p>
            <a:pPr algn="ctr"/>
            <a:r>
              <a:rPr lang="en-US" dirty="0"/>
              <a:t>The data allows us to see whether wildfires have started earlier/later than expected, and it used to compare to other years to help make predictions.</a:t>
            </a:r>
          </a:p>
        </p:txBody>
      </p:sp>
    </p:spTree>
    <p:extLst>
      <p:ext uri="{BB962C8B-B14F-4D97-AF65-F5344CB8AC3E}">
        <p14:creationId xmlns:p14="http://schemas.microsoft.com/office/powerpoint/2010/main" val="294313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C9B446A-6343-4E56-90BA-061E4DDF0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3EC72A1B-03D3-499C-B4BF-AC68EEC22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Freeform: Shape 19">
            <a:extLst>
              <a:ext uri="{FF2B5EF4-FFF2-40B4-BE49-F238E27FC236}">
                <a16:creationId xmlns:a16="http://schemas.microsoft.com/office/drawing/2014/main" id="{216322C2-3CF0-4D33-BF90-3F384CF6D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364EF01-2E13-468B-0E28-52AC5AB81B91}"/>
              </a:ext>
            </a:extLst>
          </p:cNvPr>
          <p:cNvSpPr>
            <a:spLocks noGrp="1"/>
          </p:cNvSpPr>
          <p:nvPr>
            <p:ph type="title"/>
          </p:nvPr>
        </p:nvSpPr>
        <p:spPr>
          <a:xfrm>
            <a:off x="371094" y="1161288"/>
            <a:ext cx="3438144" cy="1124712"/>
          </a:xfrm>
        </p:spPr>
        <p:txBody>
          <a:bodyPr vert="horz" lIns="91440" tIns="45720" rIns="91440" bIns="45720" rtlCol="0" anchor="b">
            <a:normAutofit/>
          </a:bodyPr>
          <a:lstStyle/>
          <a:p>
            <a:r>
              <a:rPr lang="en-US" sz="2800" kern="1200">
                <a:solidFill>
                  <a:schemeClr val="tx1"/>
                </a:solidFill>
                <a:latin typeface="+mj-lt"/>
                <a:ea typeface="+mj-ea"/>
                <a:cs typeface="+mj-cs"/>
              </a:rPr>
              <a:t>Share of the Total Land Area Burnt Yearly</a:t>
            </a:r>
          </a:p>
        </p:txBody>
      </p:sp>
      <p:sp>
        <p:nvSpPr>
          <p:cNvPr id="22" name="Rectangle 21">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TextBox 10">
            <a:extLst>
              <a:ext uri="{FF2B5EF4-FFF2-40B4-BE49-F238E27FC236}">
                <a16:creationId xmlns:a16="http://schemas.microsoft.com/office/drawing/2014/main" id="{8BC4A224-C550-B110-1F75-731A67A16E09}"/>
              </a:ext>
            </a:extLst>
          </p:cNvPr>
          <p:cNvSpPr txBox="1"/>
          <p:nvPr/>
        </p:nvSpPr>
        <p:spPr>
          <a:xfrm>
            <a:off x="371094" y="2718054"/>
            <a:ext cx="3438906" cy="320725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1700"/>
              <a:t>Total area consumed by wildfires between 2012-2022. Fires may occur in the same land area multiple times over the years. </a:t>
            </a:r>
          </a:p>
        </p:txBody>
      </p:sp>
      <p:pic>
        <p:nvPicPr>
          <p:cNvPr id="10" name="Content Placeholder 9">
            <a:extLst>
              <a:ext uri="{FF2B5EF4-FFF2-40B4-BE49-F238E27FC236}">
                <a16:creationId xmlns:a16="http://schemas.microsoft.com/office/drawing/2014/main" id="{2F4654BE-BF10-FEC7-BDBA-C2355C302549}"/>
              </a:ext>
            </a:extLst>
          </p:cNvPr>
          <p:cNvPicPr>
            <a:picLocks noGrp="1" noChangeAspect="1"/>
          </p:cNvPicPr>
          <p:nvPr>
            <p:ph idx="1"/>
          </p:nvPr>
        </p:nvPicPr>
        <p:blipFill>
          <a:blip r:embed="rId2"/>
          <a:stretch>
            <a:fillRect/>
          </a:stretch>
        </p:blipFill>
        <p:spPr>
          <a:xfrm>
            <a:off x="6096000" y="1271077"/>
            <a:ext cx="4305056" cy="4315846"/>
          </a:xfrm>
          <a:prstGeom prst="rect">
            <a:avLst/>
          </a:prstGeom>
        </p:spPr>
      </p:pic>
    </p:spTree>
    <p:extLst>
      <p:ext uri="{BB962C8B-B14F-4D97-AF65-F5344CB8AC3E}">
        <p14:creationId xmlns:p14="http://schemas.microsoft.com/office/powerpoint/2010/main" val="927071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A16D47E-3F36-37C1-58D1-CF67B82857A3}"/>
              </a:ext>
            </a:extLst>
          </p:cNvPr>
          <p:cNvPicPr>
            <a:picLocks noGrp="1" noChangeAspect="1"/>
          </p:cNvPicPr>
          <p:nvPr>
            <p:ph idx="1"/>
          </p:nvPr>
        </p:nvPicPr>
        <p:blipFill>
          <a:blip r:embed="rId2"/>
          <a:stretch>
            <a:fillRect/>
          </a:stretch>
        </p:blipFill>
        <p:spPr>
          <a:xfrm>
            <a:off x="1072841" y="1760265"/>
            <a:ext cx="2671970" cy="2870946"/>
          </a:xfrm>
        </p:spPr>
      </p:pic>
      <p:pic>
        <p:nvPicPr>
          <p:cNvPr id="6" name="Picture 5">
            <a:extLst>
              <a:ext uri="{FF2B5EF4-FFF2-40B4-BE49-F238E27FC236}">
                <a16:creationId xmlns:a16="http://schemas.microsoft.com/office/drawing/2014/main" id="{22BAC35D-5725-6227-FD3D-D9695E1C4F59}"/>
              </a:ext>
            </a:extLst>
          </p:cNvPr>
          <p:cNvPicPr>
            <a:picLocks noChangeAspect="1"/>
          </p:cNvPicPr>
          <p:nvPr/>
        </p:nvPicPr>
        <p:blipFill>
          <a:blip r:embed="rId3"/>
          <a:stretch>
            <a:fillRect/>
          </a:stretch>
        </p:blipFill>
        <p:spPr>
          <a:xfrm>
            <a:off x="4160207" y="1527004"/>
            <a:ext cx="7186966" cy="3337467"/>
          </a:xfrm>
          <a:prstGeom prst="rect">
            <a:avLst/>
          </a:prstGeom>
        </p:spPr>
      </p:pic>
      <p:sp>
        <p:nvSpPr>
          <p:cNvPr id="7" name="TextBox 6">
            <a:extLst>
              <a:ext uri="{FF2B5EF4-FFF2-40B4-BE49-F238E27FC236}">
                <a16:creationId xmlns:a16="http://schemas.microsoft.com/office/drawing/2014/main" id="{5FB1744F-C5EA-857D-B8A2-6C95FC3A81C6}"/>
              </a:ext>
            </a:extLst>
          </p:cNvPr>
          <p:cNvSpPr txBox="1"/>
          <p:nvPr/>
        </p:nvSpPr>
        <p:spPr>
          <a:xfrm>
            <a:off x="3008243" y="5121965"/>
            <a:ext cx="5239189" cy="923330"/>
          </a:xfrm>
          <a:prstGeom prst="rect">
            <a:avLst/>
          </a:prstGeom>
          <a:noFill/>
        </p:spPr>
        <p:txBody>
          <a:bodyPr wrap="square" rtlCol="0">
            <a:spAutoFit/>
          </a:bodyPr>
          <a:lstStyle/>
          <a:p>
            <a:pPr algn="ctr"/>
            <a:r>
              <a:rPr lang="en-US" dirty="0">
                <a:latin typeface="Inter"/>
              </a:rPr>
              <a:t>Africa is usually the region with the largest share of land area burned. The highest shown was in 2016 with an 8.8% share of land area burnt.</a:t>
            </a:r>
          </a:p>
        </p:txBody>
      </p:sp>
    </p:spTree>
    <p:extLst>
      <p:ext uri="{BB962C8B-B14F-4D97-AF65-F5344CB8AC3E}">
        <p14:creationId xmlns:p14="http://schemas.microsoft.com/office/powerpoint/2010/main" val="666484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1BF3FB3-E1A2-6EEE-14C4-51CFDA407FEC}"/>
              </a:ext>
            </a:extLst>
          </p:cNvPr>
          <p:cNvSpPr>
            <a:spLocks noGrp="1"/>
          </p:cNvSpPr>
          <p:nvPr>
            <p:ph type="title"/>
          </p:nvPr>
        </p:nvSpPr>
        <p:spPr>
          <a:xfrm>
            <a:off x="841247" y="978619"/>
            <a:ext cx="3410712" cy="1106424"/>
          </a:xfrm>
        </p:spPr>
        <p:txBody>
          <a:bodyPr>
            <a:normAutofit/>
          </a:bodyPr>
          <a:lstStyle/>
          <a:p>
            <a:r>
              <a:rPr lang="en-US" sz="2800">
                <a:latin typeface="Arial Black" panose="020B0A04020102020204" pitchFamily="34" charset="0"/>
              </a:rPr>
              <a:t>Ecosystems Burnt Yearly</a:t>
            </a:r>
          </a:p>
        </p:txBody>
      </p:sp>
      <p:sp>
        <p:nvSpPr>
          <p:cNvPr id="23" name="Rectangle 22">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1300"/>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5" name="Rectangle 24">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093976"/>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DE524495-AAE3-177F-52E2-4C183FAB6EBF}"/>
              </a:ext>
            </a:extLst>
          </p:cNvPr>
          <p:cNvSpPr>
            <a:spLocks noGrp="1"/>
          </p:cNvSpPr>
          <p:nvPr>
            <p:ph idx="1"/>
          </p:nvPr>
        </p:nvSpPr>
        <p:spPr>
          <a:xfrm>
            <a:off x="841248" y="2252870"/>
            <a:ext cx="3412219" cy="3560251"/>
          </a:xfrm>
        </p:spPr>
        <p:txBody>
          <a:bodyPr>
            <a:normAutofit/>
          </a:bodyPr>
          <a:lstStyle/>
          <a:p>
            <a:pPr marL="0" indent="0">
              <a:buNone/>
            </a:pPr>
            <a:r>
              <a:rPr lang="en-US" sz="1700">
                <a:latin typeface="Inter"/>
              </a:rPr>
              <a:t>Wildfires can burn various types of ecosystems. Large areas of savannas and grasslands tend to burn more each year compared to other types of land.</a:t>
            </a:r>
          </a:p>
        </p:txBody>
      </p:sp>
      <p:pic>
        <p:nvPicPr>
          <p:cNvPr id="7" name="Picture 6">
            <a:extLst>
              <a:ext uri="{FF2B5EF4-FFF2-40B4-BE49-F238E27FC236}">
                <a16:creationId xmlns:a16="http://schemas.microsoft.com/office/drawing/2014/main" id="{FB524F4D-3E8B-7DFB-B877-DB8F9817C325}"/>
              </a:ext>
            </a:extLst>
          </p:cNvPr>
          <p:cNvPicPr>
            <a:picLocks noChangeAspect="1"/>
          </p:cNvPicPr>
          <p:nvPr/>
        </p:nvPicPr>
        <p:blipFill>
          <a:blip r:embed="rId2"/>
          <a:stretch>
            <a:fillRect/>
          </a:stretch>
        </p:blipFill>
        <p:spPr>
          <a:xfrm>
            <a:off x="1141106" y="3503549"/>
            <a:ext cx="2816320" cy="2459322"/>
          </a:xfrm>
          <a:prstGeom prst="rect">
            <a:avLst/>
          </a:prstGeom>
        </p:spPr>
      </p:pic>
      <p:pic>
        <p:nvPicPr>
          <p:cNvPr id="9" name="Picture 8" descr="A colorful pie chart with text&#10;&#10;Description automatically generated">
            <a:extLst>
              <a:ext uri="{FF2B5EF4-FFF2-40B4-BE49-F238E27FC236}">
                <a16:creationId xmlns:a16="http://schemas.microsoft.com/office/drawing/2014/main" id="{FA3D6E52-2A25-CF90-826C-6835D54F41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0245" y="651741"/>
            <a:ext cx="6756188" cy="1971819"/>
          </a:xfrm>
          <a:prstGeom prst="rect">
            <a:avLst/>
          </a:prstGeom>
        </p:spPr>
      </p:pic>
      <p:pic>
        <p:nvPicPr>
          <p:cNvPr id="11" name="Picture 10" descr="A close-up of a pie chart&#10;&#10;Description automatically generated">
            <a:extLst>
              <a:ext uri="{FF2B5EF4-FFF2-40B4-BE49-F238E27FC236}">
                <a16:creationId xmlns:a16="http://schemas.microsoft.com/office/drawing/2014/main" id="{DB36B4E0-238F-E034-830B-8EC1F09652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0802" y="2737961"/>
            <a:ext cx="7382489" cy="1607441"/>
          </a:xfrm>
          <a:prstGeom prst="rect">
            <a:avLst/>
          </a:prstGeom>
        </p:spPr>
      </p:pic>
      <p:pic>
        <p:nvPicPr>
          <p:cNvPr id="15" name="Picture 14" descr="A close-up of a pie chart&#10;&#10;Description automatically generated">
            <a:extLst>
              <a:ext uri="{FF2B5EF4-FFF2-40B4-BE49-F238E27FC236}">
                <a16:creationId xmlns:a16="http://schemas.microsoft.com/office/drawing/2014/main" id="{E7A5A5B1-50BA-AB68-8558-D3FB4433B5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32566" y="4459804"/>
            <a:ext cx="7258962" cy="1581512"/>
          </a:xfrm>
          <a:prstGeom prst="rect">
            <a:avLst/>
          </a:prstGeom>
        </p:spPr>
      </p:pic>
    </p:spTree>
    <p:extLst>
      <p:ext uri="{BB962C8B-B14F-4D97-AF65-F5344CB8AC3E}">
        <p14:creationId xmlns:p14="http://schemas.microsoft.com/office/powerpoint/2010/main" val="1386899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32527-5C80-2B35-0BEE-476ADBA8023D}"/>
              </a:ext>
            </a:extLst>
          </p:cNvPr>
          <p:cNvSpPr>
            <a:spLocks noGrp="1"/>
          </p:cNvSpPr>
          <p:nvPr>
            <p:ph type="title"/>
          </p:nvPr>
        </p:nvSpPr>
        <p:spPr/>
        <p:txBody>
          <a:bodyPr>
            <a:normAutofit/>
          </a:bodyPr>
          <a:lstStyle/>
          <a:p>
            <a:r>
              <a:rPr lang="en-US" sz="3600" dirty="0">
                <a:latin typeface="Arial Black" panose="020B0A04020102020204" pitchFamily="34" charset="0"/>
              </a:rPr>
              <a:t>Folium</a:t>
            </a:r>
          </a:p>
        </p:txBody>
      </p:sp>
      <p:pic>
        <p:nvPicPr>
          <p:cNvPr id="4" name="Content Placeholder 3">
            <a:extLst>
              <a:ext uri="{FF2B5EF4-FFF2-40B4-BE49-F238E27FC236}">
                <a16:creationId xmlns:a16="http://schemas.microsoft.com/office/drawing/2014/main" id="{BAB96FCE-9FA9-A70C-CA06-F191C75F8670}"/>
              </a:ext>
            </a:extLst>
          </p:cNvPr>
          <p:cNvPicPr>
            <a:picLocks noGrp="1" noChangeAspect="1"/>
          </p:cNvPicPr>
          <p:nvPr>
            <p:ph idx="1"/>
          </p:nvPr>
        </p:nvPicPr>
        <p:blipFill>
          <a:blip r:embed="rId2"/>
          <a:stretch>
            <a:fillRect/>
          </a:stretch>
        </p:blipFill>
        <p:spPr>
          <a:xfrm>
            <a:off x="2918552" y="1253331"/>
            <a:ext cx="6354895" cy="4351338"/>
          </a:xfrm>
          <a:prstGeom prst="rect">
            <a:avLst/>
          </a:prstGeom>
        </p:spPr>
      </p:pic>
    </p:spTree>
    <p:extLst>
      <p:ext uri="{BB962C8B-B14F-4D97-AF65-F5344CB8AC3E}">
        <p14:creationId xmlns:p14="http://schemas.microsoft.com/office/powerpoint/2010/main" val="1258367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05FCD-79A1-F206-FA25-00954AF463D6}"/>
              </a:ext>
            </a:extLst>
          </p:cNvPr>
          <p:cNvSpPr>
            <a:spLocks noGrp="1"/>
          </p:cNvSpPr>
          <p:nvPr>
            <p:ph type="title"/>
          </p:nvPr>
        </p:nvSpPr>
        <p:spPr/>
        <p:txBody>
          <a:bodyPr>
            <a:normAutofit/>
          </a:bodyPr>
          <a:lstStyle/>
          <a:p>
            <a:r>
              <a:rPr lang="en-US" sz="3200" dirty="0">
                <a:latin typeface="Aptos Black" panose="020F0502020204030204" pitchFamily="34" charset="0"/>
              </a:rPr>
              <a:t>Ethical Considerations</a:t>
            </a:r>
          </a:p>
        </p:txBody>
      </p:sp>
      <p:sp>
        <p:nvSpPr>
          <p:cNvPr id="3" name="Content Placeholder 2">
            <a:extLst>
              <a:ext uri="{FF2B5EF4-FFF2-40B4-BE49-F238E27FC236}">
                <a16:creationId xmlns:a16="http://schemas.microsoft.com/office/drawing/2014/main" id="{85C9CF4D-C2E5-B8A3-2060-A7404C47CC10}"/>
              </a:ext>
            </a:extLst>
          </p:cNvPr>
          <p:cNvSpPr>
            <a:spLocks noGrp="1"/>
          </p:cNvSpPr>
          <p:nvPr>
            <p:ph idx="1"/>
          </p:nvPr>
        </p:nvSpPr>
        <p:spPr/>
        <p:txBody>
          <a:bodyPr>
            <a:normAutofit/>
          </a:bodyPr>
          <a:lstStyle/>
          <a:p>
            <a:r>
              <a:rPr lang="en-US" sz="2400" dirty="0"/>
              <a:t>Utilizing this information in a safe way both for individuals and the environment</a:t>
            </a:r>
          </a:p>
          <a:p>
            <a:r>
              <a:rPr lang="en-US" sz="2400" dirty="0"/>
              <a:t>Although this project’s goal is for educational purposes, some information obtained from this project can used to harm people or property</a:t>
            </a:r>
          </a:p>
          <a:p>
            <a:r>
              <a:rPr lang="en-US" sz="2400" dirty="0"/>
              <a:t>We can use this data to implement provisions when it comes to fire safety.</a:t>
            </a:r>
          </a:p>
        </p:txBody>
      </p:sp>
      <p:sp>
        <p:nvSpPr>
          <p:cNvPr id="4" name="TextBox 3">
            <a:extLst>
              <a:ext uri="{FF2B5EF4-FFF2-40B4-BE49-F238E27FC236}">
                <a16:creationId xmlns:a16="http://schemas.microsoft.com/office/drawing/2014/main" id="{7EEE5F09-BF06-746B-D717-553197272FA1}"/>
              </a:ext>
            </a:extLst>
          </p:cNvPr>
          <p:cNvSpPr txBox="1"/>
          <p:nvPr/>
        </p:nvSpPr>
        <p:spPr>
          <a:xfrm>
            <a:off x="371061" y="4870174"/>
            <a:ext cx="11317356" cy="646331"/>
          </a:xfrm>
          <a:prstGeom prst="rect">
            <a:avLst/>
          </a:prstGeom>
          <a:noFill/>
        </p:spPr>
        <p:txBody>
          <a:bodyPr wrap="square" rtlCol="0">
            <a:spAutoFit/>
          </a:bodyPr>
          <a:lstStyle/>
          <a:p>
            <a:r>
              <a:rPr lang="en-US" b="1" dirty="0"/>
              <a:t>References:</a:t>
            </a:r>
          </a:p>
          <a:p>
            <a:r>
              <a:rPr lang="en-US" dirty="0"/>
              <a:t>https://www.kaggle.com/datasets/imtkaggleteam/wildfires?select=5-+annual-burned-area-by-landcover.csv</a:t>
            </a:r>
          </a:p>
        </p:txBody>
      </p:sp>
    </p:spTree>
    <p:extLst>
      <p:ext uri="{BB962C8B-B14F-4D97-AF65-F5344CB8AC3E}">
        <p14:creationId xmlns:p14="http://schemas.microsoft.com/office/powerpoint/2010/main" val="31481843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TM04033917[[fn=Berlin]]</Template>
  <TotalTime>179</TotalTime>
  <Words>331</Words>
  <Application>Microsoft Office PowerPoint</Application>
  <PresentationFormat>Widescreen</PresentationFormat>
  <Paragraphs>25</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Aptos</vt:lpstr>
      <vt:lpstr>Aptos Black</vt:lpstr>
      <vt:lpstr>Aptos Display</vt:lpstr>
      <vt:lpstr>Arial</vt:lpstr>
      <vt:lpstr>Arial Black</vt:lpstr>
      <vt:lpstr>Calibri</vt:lpstr>
      <vt:lpstr>Inter</vt:lpstr>
      <vt:lpstr>system-ui</vt:lpstr>
      <vt:lpstr>Office Theme</vt:lpstr>
      <vt:lpstr>Wildfires</vt:lpstr>
      <vt:lpstr>Introduction</vt:lpstr>
      <vt:lpstr>Cumulative Area Burnt by Wildfires per Week</vt:lpstr>
      <vt:lpstr>PowerPoint Presentation</vt:lpstr>
      <vt:lpstr>Share of the Total Land Area Burnt Yearly</vt:lpstr>
      <vt:lpstr>PowerPoint Presentation</vt:lpstr>
      <vt:lpstr>Ecosystems Burnt Yearly</vt:lpstr>
      <vt:lpstr>Folium</vt:lpstr>
      <vt:lpstr>Ethical Considerations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Wildfires</dc:title>
  <dc:creator>Alexis</dc:creator>
  <cp:lastModifiedBy>Alexis</cp:lastModifiedBy>
  <cp:revision>5</cp:revision>
  <dcterms:created xsi:type="dcterms:W3CDTF">2024-05-10T00:14:00Z</dcterms:created>
  <dcterms:modified xsi:type="dcterms:W3CDTF">2024-05-14T00:08:52Z</dcterms:modified>
</cp:coreProperties>
</file>

<file path=docProps/thumbnail.jpeg>
</file>